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31"/>
  </p:notesMasterIdLst>
  <p:sldIdLst>
    <p:sldId id="256" r:id="rId4"/>
    <p:sldId id="258"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85"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9" autoAdjust="0"/>
    <p:restoredTop sz="94660"/>
  </p:normalViewPr>
  <p:slideViewPr>
    <p:cSldViewPr snapToGrid="0">
      <p:cViewPr varScale="1">
        <p:scale>
          <a:sx n="113" d="100"/>
          <a:sy n="113" d="100"/>
        </p:scale>
        <p:origin x="12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16/09/2024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r>
              <a:rPr lang="en-GB"/>
              <a:t>Open source</a:t>
            </a:r>
          </a:p>
          <a:p>
            <a:r>
              <a:rPr lang="en-GB"/>
              <a:t>Container orchestration for privacy enhancing techniques</a:t>
            </a:r>
          </a:p>
          <a:p>
            <a:r>
              <a:rPr lang="en-GB"/>
              <a:t>Easily extensible to different types of data sources</a:t>
            </a:r>
          </a:p>
          <a:p>
            <a:r>
              <a:rPr lang="en-GB"/>
              <a:t>Algorithms can be developed in any language</a:t>
            </a:r>
          </a:p>
          <a:p>
            <a:r>
              <a:rPr lang="en-GB"/>
              <a:t>Other applications can connect using the API</a:t>
            </a:r>
          </a:p>
          <a:p>
            <a:endParaRPr lang="en-GB"/>
          </a:p>
          <a:p>
            <a:endParaRPr lang="en-GB"/>
          </a:p>
          <a:p>
            <a:endParaRPr lang="en-GB"/>
          </a:p>
          <a:p>
            <a:endParaRPr lang="en-GB"/>
          </a:p>
          <a:p>
            <a:endParaRPr lang="en-GB"/>
          </a:p>
          <a:p>
            <a:endParaRPr lang="en-GB"/>
          </a:p>
          <a:p>
            <a:endParaRPr lang="en-GB"/>
          </a:p>
          <a:p>
            <a:endParaRPr lang="en-GB"/>
          </a:p>
          <a:p>
            <a:endParaRPr lang="en-GB"/>
          </a:p>
          <a:p>
            <a:endParaRPr lang="nl-NL"/>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21</a:t>
            </a:fld>
            <a:endParaRPr lang="en-GB"/>
          </a:p>
        </p:txBody>
      </p:sp>
    </p:spTree>
    <p:extLst>
      <p:ext uri="{BB962C8B-B14F-4D97-AF65-F5344CB8AC3E}">
        <p14:creationId xmlns:p14="http://schemas.microsoft.com/office/powerpoint/2010/main" val="276526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22</a:t>
            </a:fld>
            <a:endParaRPr lang="en-GB"/>
          </a:p>
        </p:txBody>
      </p:sp>
    </p:spTree>
    <p:extLst>
      <p:ext uri="{BB962C8B-B14F-4D97-AF65-F5344CB8AC3E}">
        <p14:creationId xmlns:p14="http://schemas.microsoft.com/office/powerpoint/2010/main" val="337855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1.sv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29.sv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447733"/>
            </a:xfrm>
            <a:prstGeom prst="rect">
              <a:avLst/>
            </a:prstGeom>
            <a:noFill/>
          </p:spPr>
          <p:txBody>
            <a:bodyPr wrap="square" rtlCol="0">
              <a:spAutoFit/>
            </a:bodyPr>
            <a:lstStyle/>
            <a:p>
              <a:r>
                <a:rPr lang="en-GB" sz="2800" b="1" dirty="0">
                  <a:solidFill>
                    <a:srgbClr val="F9AC23"/>
                  </a:solidFill>
                </a:rPr>
                <a:t>Task</a:t>
              </a:r>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10;&#10;Description automatically generated">
            <a:extLst>
              <a:ext uri="{FF2B5EF4-FFF2-40B4-BE49-F238E27FC236}">
                <a16:creationId xmlns:a16="http://schemas.microsoft.com/office/drawing/2014/main" id="{AA70AA13-FF02-D549-E786-1B0D75B7C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28" y="1527167"/>
            <a:ext cx="9530308" cy="5380063"/>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Tree>
    <p:extLst>
      <p:ext uri="{BB962C8B-B14F-4D97-AF65-F5344CB8AC3E}">
        <p14:creationId xmlns:p14="http://schemas.microsoft.com/office/powerpoint/2010/main" val="315607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descr="A diagram of a study alpha&#10;&#10;Description automatically generated">
            <a:extLst>
              <a:ext uri="{FF2B5EF4-FFF2-40B4-BE49-F238E27FC236}">
                <a16:creationId xmlns:a16="http://schemas.microsoft.com/office/drawing/2014/main" id="{0C9E38FB-2919-E4AB-072A-EA1DD7425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456" y="1574745"/>
            <a:ext cx="5619750"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sp>
        <p:nvSpPr>
          <p:cNvPr id="3" name="Content Placeholder 2">
            <a:extLst>
              <a:ext uri="{FF2B5EF4-FFF2-40B4-BE49-F238E27FC236}">
                <a16:creationId xmlns:a16="http://schemas.microsoft.com/office/drawing/2014/main" id="{0F1BD653-F9E4-193E-0F89-1839A885854E}"/>
              </a:ext>
            </a:extLst>
          </p:cNvPr>
          <p:cNvSpPr>
            <a:spLocks noGrp="1"/>
          </p:cNvSpPr>
          <p:nvPr>
            <p:ph idx="1"/>
          </p:nvPr>
        </p:nvSpPr>
        <p:spPr>
          <a:xfrm>
            <a:off x="694267" y="1853415"/>
            <a:ext cx="10515600" cy="4941615"/>
          </a:xfrm>
        </p:spPr>
        <p:txBody>
          <a:bodyPr/>
          <a:lstStyle/>
          <a:p>
            <a:pPr marL="0" indent="0" algn="just">
              <a:buNone/>
            </a:pPr>
            <a:r>
              <a:rPr lang="en-US" sz="1800" dirty="0">
                <a:latin typeface="Source Sans Pro"/>
              </a:rPr>
              <a:t>Let’s consider a scenario where you, on behalf of your research institute, want to conduct a new study on a particular illness across three major academic hospitals in the Netherlands: </a:t>
            </a:r>
            <a:r>
              <a:rPr lang="en-US" sz="1800" dirty="0" err="1">
                <a:latin typeface="Source Sans Pro"/>
              </a:rPr>
              <a:t>VUmc</a:t>
            </a:r>
            <a:r>
              <a:rPr lang="en-US" sz="1800" dirty="0">
                <a:latin typeface="Source Sans Pro"/>
              </a:rPr>
              <a:t> in Amsterdam, Maastricht UMC+, and UMC Utrecht, as these have valuable data related to the illness. Consider the following:</a:t>
            </a:r>
          </a:p>
          <a:p>
            <a:pPr algn="just"/>
            <a:r>
              <a:rPr lang="en-US" sz="1800" dirty="0">
                <a:latin typeface="Source Sans Pro"/>
              </a:rPr>
              <a:t>Your research institute has an existing collaboration (with a different purpose, not related with yours) with UMC Utrecht and UMC Groningen. Hence, there is a vantage6 node already running on your institution for the said collaboration.</a:t>
            </a:r>
          </a:p>
          <a:p>
            <a:pPr algn="just"/>
            <a:r>
              <a:rPr lang="en-US" sz="1800" dirty="0">
                <a:latin typeface="Source Sans Pro"/>
              </a:rPr>
              <a:t>You will be conducting this study with a colleague from your institute named Daphne. Both of you are already registered on the organization but without access to the existing collaborations.</a:t>
            </a:r>
          </a:p>
          <a:p>
            <a:pPr algn="just"/>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buNone/>
            </a:pPr>
            <a:r>
              <a:rPr lang="en-US" sz="1800" b="1" dirty="0">
                <a:latin typeface="Source Sans Pro"/>
              </a:rPr>
              <a:t>Which organizations will you need to add to your collaboration?</a:t>
            </a:r>
          </a:p>
          <a:p>
            <a:pPr lvl="1" algn="just">
              <a:buFont typeface="+mj-lt"/>
              <a:buAutoNum type="arabicPeriod"/>
            </a:pPr>
            <a:r>
              <a:rPr lang="en-US" sz="1800" b="1" dirty="0">
                <a:latin typeface="Source Sans Pro"/>
              </a:rPr>
              <a:t>How many new nodes would you need to set up and on which organizations?</a:t>
            </a:r>
          </a:p>
          <a:p>
            <a:pPr lvl="1" algn="just">
              <a:buFont typeface="+mj-lt"/>
              <a:buAutoNum type="arabicPeriod"/>
            </a:pPr>
            <a:r>
              <a:rPr lang="en-US" sz="1800" b="1" dirty="0">
                <a:latin typeface="Source Sans Pro"/>
              </a:rPr>
              <a:t>How many users would be created?</a:t>
            </a:r>
          </a:p>
          <a:p>
            <a:pPr algn="just"/>
            <a:endParaRPr lang="en-NL" sz="1800"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774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563762" y="2102236"/>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6716162" y="5212742"/>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10361011" y="1494094"/>
            <a:ext cx="1267109"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4789569" y="3587867"/>
            <a:ext cx="1941833"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9674AF7B-B7E7-574D-2D4E-44E317D93A7C}"/>
              </a:ext>
            </a:extLst>
          </p:cNvPr>
          <p:cNvSpPr/>
          <p:nvPr/>
        </p:nvSpPr>
        <p:spPr>
          <a:xfrm>
            <a:off x="10361011" y="1494094"/>
            <a:ext cx="3629871"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5EFDEDF-A582-72FE-5A1C-7F71A87BD460}"/>
              </a:ext>
            </a:extLst>
          </p:cNvPr>
          <p:cNvSpPr/>
          <p:nvPr/>
        </p:nvSpPr>
        <p:spPr>
          <a:xfrm>
            <a:off x="4789569" y="2757489"/>
            <a:ext cx="5562745" cy="30860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Tree>
    <p:extLst>
      <p:ext uri="{BB962C8B-B14F-4D97-AF65-F5344CB8AC3E}">
        <p14:creationId xmlns:p14="http://schemas.microsoft.com/office/powerpoint/2010/main" val="220216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6677025" y="1494093"/>
            <a:ext cx="4951095" cy="499878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7F8D5901-5B1E-D21D-CB35-40AC0DF2210F}"/>
              </a:ext>
            </a:extLst>
          </p:cNvPr>
          <p:cNvSpPr/>
          <p:nvPr/>
        </p:nvSpPr>
        <p:spPr>
          <a:xfrm>
            <a:off x="4789569" y="2030320"/>
            <a:ext cx="5592681" cy="438953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EF032F40-0BCD-E3B6-1868-4E63AEF3C50F}"/>
              </a:ext>
            </a:extLst>
          </p:cNvPr>
          <p:cNvSpPr/>
          <p:nvPr/>
        </p:nvSpPr>
        <p:spPr>
          <a:xfrm>
            <a:off x="10372725" y="3296728"/>
            <a:ext cx="971550" cy="16954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Tree>
    <p:extLst>
      <p:ext uri="{BB962C8B-B14F-4D97-AF65-F5344CB8AC3E}">
        <p14:creationId xmlns:p14="http://schemas.microsoft.com/office/powerpoint/2010/main" val="175833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pic>
        <p:nvPicPr>
          <p:cNvPr id="7" name="Picture 6" descr="A diagram of a server&#10;&#10;Description automatically generated">
            <a:extLst>
              <a:ext uri="{FF2B5EF4-FFF2-40B4-BE49-F238E27FC236}">
                <a16:creationId xmlns:a16="http://schemas.microsoft.com/office/drawing/2014/main" id="{92A705CF-DB38-ABAD-05D7-1DBEDA7AA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957" y="1945248"/>
            <a:ext cx="5528733" cy="3109912"/>
          </a:xfrm>
          <a:prstGeom prst="rect">
            <a:avLst/>
          </a:prstGeom>
        </p:spPr>
      </p:pic>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spTree>
    <p:extLst>
      <p:ext uri="{BB962C8B-B14F-4D97-AF65-F5344CB8AC3E}">
        <p14:creationId xmlns:p14="http://schemas.microsoft.com/office/powerpoint/2010/main" val="355718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7204671" y="1892013"/>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880327" y="1906077"/>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Open source</a:t>
                </a:r>
                <a:endParaRPr lang="nl-NL" sz="20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5617439" y="1922828"/>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4023527" y="1906074"/>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2431976" y="1906074"/>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sp>
        <p:nvSpPr>
          <p:cNvPr id="4" name="Rechthoek 3">
            <a:extLst>
              <a:ext uri="{FF2B5EF4-FFF2-40B4-BE49-F238E27FC236}">
                <a16:creationId xmlns:a16="http://schemas.microsoft.com/office/drawing/2014/main" id="{AA4C3238-16F1-C03D-A2C6-2FDC92BA1676}"/>
              </a:ext>
            </a:extLst>
          </p:cNvPr>
          <p:cNvSpPr/>
          <p:nvPr/>
        </p:nvSpPr>
        <p:spPr>
          <a:xfrm>
            <a:off x="9719034" y="6476214"/>
            <a:ext cx="2472965" cy="381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a:solidFill>
                  <a:srgbClr val="AABFCE"/>
                </a:solidFill>
                <a:latin typeface="Source Sans Pro"/>
              </a:rPr>
              <a:t>* PET = Privacy Enhancing Technique</a:t>
            </a:r>
            <a:endParaRPr lang="en-GB" sz="1800">
              <a:solidFill>
                <a:srgbClr val="0F497B"/>
              </a:solidFill>
              <a:latin typeface="Source Sans Pro"/>
            </a:endParaRPr>
          </a:p>
        </p:txBody>
      </p:sp>
      <p:grpSp>
        <p:nvGrpSpPr>
          <p:cNvPr id="23" name="Groep 23">
            <a:extLst>
              <a:ext uri="{FF2B5EF4-FFF2-40B4-BE49-F238E27FC236}">
                <a16:creationId xmlns:a16="http://schemas.microsoft.com/office/drawing/2014/main" id="{F2FB9DA8-8FD4-7DFC-92CF-33299D266927}"/>
              </a:ext>
            </a:extLst>
          </p:cNvPr>
          <p:cNvGrpSpPr/>
          <p:nvPr/>
        </p:nvGrpSpPr>
        <p:grpSpPr>
          <a:xfrm>
            <a:off x="8803194" y="1923902"/>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Managing collaboration policies</a:t>
              </a:r>
              <a:endParaRPr lang="nl-NL"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8892191" y="217770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5" name="Graphic 34">
            <a:extLst>
              <a:ext uri="{FF2B5EF4-FFF2-40B4-BE49-F238E27FC236}">
                <a16:creationId xmlns:a16="http://schemas.microsoft.com/office/drawing/2014/main" id="{D96DE052-0FF6-C4C3-B6CF-1C7D999E2DF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119688" y="2377856"/>
            <a:ext cx="679005" cy="679641"/>
          </a:xfrm>
          <a:prstGeom prst="rect">
            <a:avLst/>
          </a:prstGeom>
        </p:spPr>
      </p:pic>
      <p:grpSp>
        <p:nvGrpSpPr>
          <p:cNvPr id="40" name="Groep 23">
            <a:extLst>
              <a:ext uri="{FF2B5EF4-FFF2-40B4-BE49-F238E27FC236}">
                <a16:creationId xmlns:a16="http://schemas.microsoft.com/office/drawing/2014/main" id="{56D36E92-6F2D-2948-B453-D7C6D0401FF3}"/>
              </a:ext>
            </a:extLst>
          </p:cNvPr>
          <p:cNvGrpSpPr/>
          <p:nvPr/>
        </p:nvGrpSpPr>
        <p:grpSpPr>
          <a:xfrm>
            <a:off x="10385815" y="1920532"/>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Minimal network requirements</a:t>
              </a:r>
              <a:endParaRPr lang="nl-NL"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474812" y="217433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2" name="Graphic 41">
            <a:extLst>
              <a:ext uri="{FF2B5EF4-FFF2-40B4-BE49-F238E27FC236}">
                <a16:creationId xmlns:a16="http://schemas.microsoft.com/office/drawing/2014/main" id="{176807B9-8C6E-657E-8AC9-D53BCA71710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72083" y="2375780"/>
            <a:ext cx="681717" cy="681717"/>
          </a:xfrm>
          <a:prstGeom prst="rect">
            <a:avLst/>
          </a:prstGeom>
        </p:spPr>
      </p:pic>
    </p:spTree>
    <p:extLst>
      <p:ext uri="{BB962C8B-B14F-4D97-AF65-F5344CB8AC3E}">
        <p14:creationId xmlns:p14="http://schemas.microsoft.com/office/powerpoint/2010/main" val="83024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04" y="3429000"/>
            <a:ext cx="706114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spTree>
    <p:extLst>
      <p:ext uri="{BB962C8B-B14F-4D97-AF65-F5344CB8AC3E}">
        <p14:creationId xmlns:p14="http://schemas.microsoft.com/office/powerpoint/2010/main" val="1616799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5" name="Rechthoek 4">
            <a:extLst>
              <a:ext uri="{FF2B5EF4-FFF2-40B4-BE49-F238E27FC236}">
                <a16:creationId xmlns:a16="http://schemas.microsoft.com/office/drawing/2014/main" id="{A993F891-8537-4B63-AFF8-892F3948D12F}"/>
              </a:ext>
            </a:extLst>
          </p:cNvPr>
          <p:cNvSpPr/>
          <p:nvPr/>
        </p:nvSpPr>
        <p:spPr>
          <a:xfrm>
            <a:off x="914400" y="1295400"/>
            <a:ext cx="10011747" cy="546929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8" name="Graphic 7">
            <a:extLst>
              <a:ext uri="{FF2B5EF4-FFF2-40B4-BE49-F238E27FC236}">
                <a16:creationId xmlns:a16="http://schemas.microsoft.com/office/drawing/2014/main" id="{4C3BAB14-699E-477C-91CD-C804237DF0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24613"/>
            <a:ext cx="3857625" cy="1647825"/>
          </a:xfrm>
          <a:prstGeom prst="rect">
            <a:avLst/>
          </a:prstGeom>
        </p:spPr>
      </p:pic>
    </p:spTree>
    <p:extLst>
      <p:ext uri="{BB962C8B-B14F-4D97-AF65-F5344CB8AC3E}">
        <p14:creationId xmlns:p14="http://schemas.microsoft.com/office/powerpoint/2010/main" val="246374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FCD92B81-DC1B-429D-B152-2DDBA89A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3441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23060CB4-5208-4CAF-8844-2F16EEAF8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20567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E2927D-BEFE-A43A-02AF-78333F2784F3}"/>
              </a:ext>
            </a:extLst>
          </p:cNvPr>
          <p:cNvGrpSpPr/>
          <p:nvPr/>
        </p:nvGrpSpPr>
        <p:grpSpPr>
          <a:xfrm>
            <a:off x="914400" y="898526"/>
            <a:ext cx="10011747" cy="5866168"/>
            <a:chOff x="914400" y="898526"/>
            <a:chExt cx="10011747" cy="5866168"/>
          </a:xfrm>
        </p:grpSpPr>
        <p:grpSp>
          <p:nvGrpSpPr>
            <p:cNvPr id="3" name="Group 2">
              <a:extLst>
                <a:ext uri="{FF2B5EF4-FFF2-40B4-BE49-F238E27FC236}">
                  <a16:creationId xmlns:a16="http://schemas.microsoft.com/office/drawing/2014/main" id="{D2FB129A-2174-6A46-8A4A-FB6F1C3D8ED9}"/>
                </a:ext>
              </a:extLst>
            </p:cNvPr>
            <p:cNvGrpSpPr/>
            <p:nvPr/>
          </p:nvGrpSpPr>
          <p:grpSpPr>
            <a:xfrm>
              <a:off x="914400" y="898526"/>
              <a:ext cx="10011747" cy="5866168"/>
              <a:chOff x="914400" y="898526"/>
              <a:chExt cx="10011747" cy="5866168"/>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BA7A7EBB-4D51-4FAE-A6A5-EB9DB97BCD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1493" y="2764700"/>
                <a:ext cx="4629150" cy="1476375"/>
              </a:xfrm>
              <a:prstGeom prst="rect">
                <a:avLst/>
              </a:prstGeom>
            </p:spPr>
          </p:pic>
        </p:grpSp>
        <p:pic>
          <p:nvPicPr>
            <p:cNvPr id="10" name="Graphic 9">
              <a:extLst>
                <a:ext uri="{FF2B5EF4-FFF2-40B4-BE49-F238E27FC236}">
                  <a16:creationId xmlns:a16="http://schemas.microsoft.com/office/drawing/2014/main" id="{094BF8C1-725A-4399-9045-86A0DFFAD2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4400" y="1424613"/>
              <a:ext cx="3857625" cy="1647825"/>
            </a:xfrm>
            <a:prstGeom prst="rect">
              <a:avLst/>
            </a:prstGeom>
          </p:spPr>
        </p:pic>
      </p:grpSp>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895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80CA86-C524-3683-5340-D58B6AF7385D}"/>
                  </a:ext>
                </a:extLst>
              </p:cNvPr>
              <p:cNvSpPr>
                <a:spLocks noGrp="1"/>
              </p:cNvSpPr>
              <p:nvPr>
                <p:ph idx="1"/>
              </p:nvPr>
            </p:nvSpPr>
            <p:spPr>
              <a:xfrm>
                <a:off x="838200" y="1602317"/>
                <a:ext cx="10515600" cy="4908550"/>
              </a:xfrm>
            </p:spPr>
            <p:txBody>
              <a:bodyPr/>
              <a:lstStyle/>
              <a:p>
                <a:pPr marL="0" indent="0">
                  <a:buNone/>
                </a:pPr>
                <a:r>
                  <a:rPr lang="en-US" sz="1400" dirty="0"/>
                  <a:t>Two centers A and B have the following data regarding the age of a set of patients:</a:t>
                </a:r>
              </a:p>
              <a:p>
                <a:pPr marL="0" indent="0">
                  <a:buNone/>
                </a:pPr>
                <a:r>
                  <a:rPr lang="en-US" sz="1400" dirty="0"/>
                  <a:t>a=[34,42,28,49]</a:t>
                </a:r>
              </a:p>
              <a:p>
                <a:pPr marL="0" indent="0">
                  <a:buNone/>
                </a:pPr>
                <a:r>
                  <a:rPr lang="en-US" sz="1400" dirty="0"/>
                  <a:t>b=[51,23,44]</a:t>
                </a:r>
              </a:p>
              <a:p>
                <a:pPr marL="0" indent="0">
                  <a:buNone/>
                </a:pPr>
                <a:r>
                  <a:rPr lang="en-US" sz="1400" dirty="0"/>
                  <a:t>Each center has a data station, and we want to compute the overall average age of the patients.</a:t>
                </a:r>
              </a:p>
              <a:p>
                <a:pPr marL="0" indent="0">
                  <a:buNone/>
                </a:pPr>
                <a:r>
                  <a:rPr lang="en-US" sz="1400" dirty="0"/>
                  <a:t>Given that the central average can be computed by summing up all the values and dividing the sum by the number of values, using the following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38+42+28+49+51+23+44</m:t>
                              </m:r>
                            </m:num>
                            <m:den>
                              <m:r>
                                <a:rPr lang="en-US" sz="1400" b="0" i="1" smtClean="0">
                                  <a:latin typeface="Cambria Math" panose="02040503050406030204" pitchFamily="18" charset="0"/>
                                </a:rPr>
                                <m:t>7</m:t>
                              </m:r>
                            </m:den>
                          </m:f>
                        </m:e>
                      </m:nary>
                    </m:oMath>
                  </m:oMathPara>
                </a14:m>
                <a:endParaRPr lang="en-US" sz="1400" dirty="0"/>
              </a:p>
              <a:p>
                <a:pPr marL="0" indent="0">
                  <a:buNone/>
                </a:pPr>
                <a:endParaRPr lang="en-US" sz="1400" dirty="0"/>
              </a:p>
              <a:p>
                <a:pPr marL="0" indent="0">
                  <a:buNone/>
                </a:pPr>
                <a:r>
                  <a:rPr lang="en-US" sz="1400" dirty="0"/>
                  <a:t>To make it ready for a federate computation, the equation can be rewritten as the sum of the elements of A plus the sum of the elements of B, divided by the number of elements of A plus the number of elements of B:</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34+42+28+49</m:t>
                              </m:r>
                            </m:e>
                          </m:d>
                          <m:r>
                            <a:rPr lang="en-US" sz="1400" b="0" i="1" smtClean="0">
                              <a:latin typeface="Cambria Math" panose="02040503050406030204" pitchFamily="18" charset="0"/>
                            </a:rPr>
                            <m:t>+(51+23+44)]</m:t>
                          </m:r>
                        </m:e>
                      </m:nary>
                    </m:oMath>
                  </m:oMathPara>
                </a14:m>
                <a:endParaRPr lang="en-US" sz="1400" dirty="0"/>
              </a:p>
              <a:p>
                <a:pPr marL="0" indent="0">
                  <a:buNone/>
                </a:pPr>
                <a:endParaRPr lang="en-US" sz="1400" dirty="0"/>
              </a:p>
              <a:p>
                <a:pPr marL="0" indent="0">
                  <a:buNone/>
                </a:pPr>
                <a:r>
                  <a:rPr lang="en-US" sz="1400" b="1" dirty="0"/>
                  <a:t>Can you determine which part of the infrastructure will execute each part of the computation, and which is the result returned by the different parts?</a:t>
                </a:r>
                <a:endParaRPr lang="en-NL" sz="1400" b="1" dirty="0"/>
              </a:p>
            </p:txBody>
          </p:sp>
        </mc:Choice>
        <mc:Fallback xmlns="">
          <p:sp>
            <p:nvSpPr>
              <p:cNvPr id="3" name="Content Placeholder 2">
                <a:extLst>
                  <a:ext uri="{FF2B5EF4-FFF2-40B4-BE49-F238E27FC236}">
                    <a16:creationId xmlns:a16="http://schemas.microsoft.com/office/drawing/2014/main" id="{F080CA86-C524-3683-5340-D58B6AF7385D}"/>
                  </a:ext>
                </a:extLst>
              </p:cNvPr>
              <p:cNvSpPr>
                <a:spLocks noGrp="1" noRot="1" noChangeAspect="1" noMove="1" noResize="1" noEditPoints="1" noAdjustHandles="1" noChangeArrowheads="1" noChangeShapeType="1" noTextEdit="1"/>
              </p:cNvSpPr>
              <p:nvPr>
                <p:ph idx="1"/>
              </p:nvPr>
            </p:nvSpPr>
            <p:spPr>
              <a:xfrm>
                <a:off x="838200" y="1602317"/>
                <a:ext cx="10515600" cy="4908550"/>
              </a:xfrm>
              <a:blipFill>
                <a:blip r:embed="rId2"/>
                <a:stretch>
                  <a:fillRect l="-174" t="-621"/>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500310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B1327B-FDF5-AB77-0567-98B44FCA3E75}"/>
                  </a:ext>
                </a:extLst>
              </p:cNvPr>
              <p:cNvSpPr>
                <a:spLocks noGrp="1"/>
              </p:cNvSpPr>
              <p:nvPr>
                <p:ph idx="1"/>
              </p:nvPr>
            </p:nvSpPr>
            <p:spPr>
              <a:xfrm>
                <a:off x="838200" y="1706594"/>
                <a:ext cx="10515600" cy="4660900"/>
              </a:xfrm>
            </p:spPr>
            <p:txBody>
              <a:bodyPr/>
              <a:lstStyle/>
              <a:p>
                <a:pPr marL="0" indent="0">
                  <a:buNone/>
                </a:pPr>
                <a:r>
                  <a:rPr lang="en-US" sz="1400" dirty="0"/>
                  <a:t>The Server starts the central task on one of the two nodes (e.g. Data station A).</a:t>
                </a:r>
              </a:p>
              <a:p>
                <a:pPr marL="0" indent="0">
                  <a:buNone/>
                </a:pPr>
                <a:r>
                  <a:rPr lang="en-US" sz="1400" dirty="0"/>
                  <a:t>The node A starts two subtasks, one per node. Node A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=34+42+28+49</m:t>
                          </m:r>
                        </m:e>
                      </m:nary>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 </m:t>
                    </m:r>
                  </m:oMath>
                </a14:m>
                <a:r>
                  <a:rPr lang="en-US" sz="1400" dirty="0"/>
                  <a:t>153,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=3</m:t>
                    </m:r>
                  </m:oMath>
                </a14:m>
                <a:endParaRPr lang="en-US" sz="1400" dirty="0"/>
              </a:p>
              <a:p>
                <a:pPr marL="0" indent="0">
                  <a:buNone/>
                </a:pPr>
                <a:r>
                  <a:rPr lang="en-US" sz="1400" dirty="0"/>
                  <a:t>Node B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=51+23+44</m:t>
                          </m:r>
                        </m:e>
                      </m:nary>
                      <m:r>
                        <a:rPr lang="en-US" sz="1400" b="0" i="1" smtClean="0">
                          <a:latin typeface="Cambria Math" panose="02040503050406030204" pitchFamily="18" charset="0"/>
                        </a:rPr>
                        <m:t> </m:t>
                      </m:r>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 </m:t>
                    </m:r>
                  </m:oMath>
                </a14:m>
                <a:r>
                  <a:rPr lang="en-US" sz="1400" dirty="0"/>
                  <a:t>118,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=3</m:t>
                    </m:r>
                  </m:oMath>
                </a14:m>
                <a:endParaRPr lang="en-US" sz="1400" dirty="0"/>
              </a:p>
              <a:p>
                <a:pPr marL="0" indent="0">
                  <a:buNone/>
                </a:pPr>
                <a:r>
                  <a:rPr lang="en-US" sz="1400" dirty="0"/>
                  <a:t>The central task receives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oMath>
                </a14:m>
                <a:r>
                  <a:rPr lang="en-US" sz="1400" dirty="0"/>
                  <a:t> from node A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oMath>
                </a14:m>
                <a:r>
                  <a:rPr lang="en-US" sz="1400" dirty="0"/>
                  <a:t> from node B, and will run the following computation:</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153+118</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=38,71</m:t>
                      </m:r>
                    </m:oMath>
                  </m:oMathPara>
                </a14:m>
                <a:endParaRPr lang="en-US" sz="1400" dirty="0"/>
              </a:p>
            </p:txBody>
          </p:sp>
        </mc:Choice>
        <mc:Fallback xmlns="">
          <p:sp>
            <p:nvSpPr>
              <p:cNvPr id="3" name="Content Placeholder 2">
                <a:extLst>
                  <a:ext uri="{FF2B5EF4-FFF2-40B4-BE49-F238E27FC236}">
                    <a16:creationId xmlns:a16="http://schemas.microsoft.com/office/drawing/2014/main" id="{85B1327B-FDF5-AB77-0567-98B44FCA3E75}"/>
                  </a:ext>
                </a:extLst>
              </p:cNvPr>
              <p:cNvSpPr>
                <a:spLocks noGrp="1" noRot="1" noChangeAspect="1" noMove="1" noResize="1" noEditPoints="1" noAdjustHandles="1" noChangeArrowheads="1" noChangeShapeType="1" noTextEdit="1"/>
              </p:cNvSpPr>
              <p:nvPr>
                <p:ph idx="1"/>
              </p:nvPr>
            </p:nvSpPr>
            <p:spPr>
              <a:xfrm>
                <a:off x="838200" y="1706594"/>
                <a:ext cx="10515600" cy="4660900"/>
              </a:xfrm>
              <a:blipFill>
                <a:blip r:embed="rId2"/>
                <a:stretch>
                  <a:fillRect l="-174" t="-3922"/>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98275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3" name="Picture 2">
            <a:extLst>
              <a:ext uri="{FF2B5EF4-FFF2-40B4-BE49-F238E27FC236}">
                <a16:creationId xmlns:a16="http://schemas.microsoft.com/office/drawing/2014/main" id="{F92D205F-6C53-F604-F98D-1E681DDE6542}"/>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32638"/>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794512"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23096" y="3534686"/>
            <a:ext cx="4830703"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Tree>
    <p:extLst>
      <p:ext uri="{BB962C8B-B14F-4D97-AF65-F5344CB8AC3E}">
        <p14:creationId xmlns:p14="http://schemas.microsoft.com/office/powerpoint/2010/main" val="118010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630" t="51732" r="36338" b="43853"/>
            <a:stretch/>
          </p:blipFill>
          <p:spPr>
            <a:xfrm>
              <a:off x="8391525" y="4092575"/>
              <a:ext cx="520700"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5" y="1618273"/>
              <a:ext cx="2495794" cy="1237579"/>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92116-0E62-45E4-A606-D334EE2D2ADE}">
  <ds:schemaRefs>
    <ds:schemaRef ds:uri="http://schemas.microsoft.com/sharepoint/v3/contenttype/forms"/>
  </ds:schemaRefs>
</ds:datastoreItem>
</file>

<file path=customXml/itemProps2.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1107</Words>
  <Application>Microsoft Office PowerPoint</Application>
  <PresentationFormat>Widescreen</PresentationFormat>
  <Paragraphs>130</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Arial</vt:lpstr>
      <vt:lpstr>Cambria Math</vt:lpstr>
      <vt:lpstr>Mulish</vt:lpstr>
      <vt:lpstr>Source Sans Pro</vt:lpstr>
      <vt:lpstr>Source Sans Pro SemiBold</vt:lpstr>
      <vt:lpstr>vantage6-template-workshop</vt:lpstr>
      <vt:lpstr>V6 basics</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Algorithm projection on infrastructure</vt:lpstr>
      <vt:lpstr>Algorithm projection on infrastructure</vt:lpstr>
      <vt:lpstr>Algorithm projection on infrastructure</vt:lpstr>
      <vt:lpstr>Exercise</vt:lpstr>
      <vt:lpstr>Solution</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29</cp:revision>
  <dcterms:created xsi:type="dcterms:W3CDTF">2024-08-23T13:33:44Z</dcterms:created>
  <dcterms:modified xsi:type="dcterms:W3CDTF">2024-09-16T13:48:21Z</dcterms:modified>
</cp:coreProperties>
</file>